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7" r:id="rId2"/>
    <p:sldId id="258" r:id="rId3"/>
    <p:sldId id="259" r:id="rId4"/>
    <p:sldId id="271" r:id="rId5"/>
    <p:sldId id="272" r:id="rId6"/>
    <p:sldId id="273" r:id="rId7"/>
    <p:sldId id="274" r:id="rId8"/>
    <p:sldId id="260" r:id="rId9"/>
    <p:sldId id="261" r:id="rId10"/>
    <p:sldId id="262" r:id="rId11"/>
    <p:sldId id="263" r:id="rId12"/>
    <p:sldId id="264" r:id="rId13"/>
    <p:sldId id="265" r:id="rId14"/>
    <p:sldId id="275" r:id="rId15"/>
    <p:sldId id="27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7F45E-EA25-40A0-8FF8-FF3D2542ADAF}" type="datetimeFigureOut">
              <a:rPr lang="en-US" smtClean="0"/>
              <a:t>08-Jan-22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83600F-96B4-432E-9669-DCFE7BDA04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267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hỗ dành sẵn cho Hình ảnh của Bản chiế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Chỗ dành sẵn cho Ghi chú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396" name="Chỗ dành sẵn cho Số hiệu Bản chiếu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6F62B869-1DE2-4A81-B920-51AA7A1EB4EA}" type="slidenum">
              <a:rPr lang="en-GB" altLang="en-US" sz="1200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15</a:t>
            </a:fld>
            <a:endParaRPr lang="en-GB" altLang="en-US" sz="1200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179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0E35-6EDB-41EA-8A10-7FC67034AF3A}" type="datetimeFigureOut">
              <a:rPr lang="en-US" smtClean="0"/>
              <a:t>08-Jan-22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DB2B1-0073-4222-B9C9-1084EC72B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6256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0E35-6EDB-41EA-8A10-7FC67034AF3A}" type="datetimeFigureOut">
              <a:rPr lang="en-US" smtClean="0"/>
              <a:t>08-Jan-22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DB2B1-0073-4222-B9C9-1084EC72B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381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0E35-6EDB-41EA-8A10-7FC67034AF3A}" type="datetimeFigureOut">
              <a:rPr lang="en-US" smtClean="0"/>
              <a:t>08-Jan-22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DB2B1-0073-4222-B9C9-1084EC72B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5877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0557" y="103189"/>
            <a:ext cx="10991849" cy="59531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4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7BDB255-3B05-4509-B594-2CC90C9C82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4715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0E35-6EDB-41EA-8A10-7FC67034AF3A}" type="datetimeFigureOut">
              <a:rPr lang="en-US" smtClean="0"/>
              <a:t>08-Jan-22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DB2B1-0073-4222-B9C9-1084EC72B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393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0E35-6EDB-41EA-8A10-7FC67034AF3A}" type="datetimeFigureOut">
              <a:rPr lang="en-US" smtClean="0"/>
              <a:t>08-Jan-22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DB2B1-0073-4222-B9C9-1084EC72B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9518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0E35-6EDB-41EA-8A10-7FC67034AF3A}" type="datetimeFigureOut">
              <a:rPr lang="en-US" smtClean="0"/>
              <a:t>08-Jan-22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DB2B1-0073-4222-B9C9-1084EC72B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913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0E35-6EDB-41EA-8A10-7FC67034AF3A}" type="datetimeFigureOut">
              <a:rPr lang="en-US" smtClean="0"/>
              <a:t>08-Jan-22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DB2B1-0073-4222-B9C9-1084EC72B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940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0E35-6EDB-41EA-8A10-7FC67034AF3A}" type="datetimeFigureOut">
              <a:rPr lang="en-US" smtClean="0"/>
              <a:t>08-Jan-22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DB2B1-0073-4222-B9C9-1084EC72B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231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0E35-6EDB-41EA-8A10-7FC67034AF3A}" type="datetimeFigureOut">
              <a:rPr lang="en-US" smtClean="0"/>
              <a:t>08-Jan-22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DB2B1-0073-4222-B9C9-1084EC72B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2873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0E35-6EDB-41EA-8A10-7FC67034AF3A}" type="datetimeFigureOut">
              <a:rPr lang="en-US" smtClean="0"/>
              <a:t>08-Jan-22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DB2B1-0073-4222-B9C9-1084EC72B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433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60E35-6EDB-41EA-8A10-7FC67034AF3A}" type="datetimeFigureOut">
              <a:rPr lang="en-US" smtClean="0"/>
              <a:t>08-Jan-22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CDB2B1-0073-4222-B9C9-1084EC72B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475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260E35-6EDB-41EA-8A10-7FC67034AF3A}" type="datetimeFigureOut">
              <a:rPr lang="en-US" smtClean="0"/>
              <a:t>08-Jan-22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CDB2B1-0073-4222-B9C9-1084EC72B0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702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image" Target="../media/image3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slide" Target="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i.pinimg.com/564x/6b/8b/e8/6b8be8f46358da847124aeafb05bc50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6390" y="-478201"/>
            <a:ext cx="12191999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33"/>
          <p:cNvSpPr txBox="1">
            <a:spLocks noChangeArrowheads="1"/>
          </p:cNvSpPr>
          <p:nvPr/>
        </p:nvSpPr>
        <p:spPr bwMode="auto">
          <a:xfrm>
            <a:off x="4068337" y="1005444"/>
            <a:ext cx="35052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endParaRPr lang="en-US" altLang="en-U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229842" y="1971704"/>
            <a:ext cx="773231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Ôn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chỉ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đặc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Ôn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câu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Ai </a:t>
            </a:r>
            <a:r>
              <a:rPr lang="en-US" altLang="en-US" sz="36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thế</a:t>
            </a:r>
            <a:r>
              <a:rPr lang="en-US" altLang="en-US" sz="36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err="1">
                <a:solidFill>
                  <a:srgbClr val="FF0000"/>
                </a:solidFill>
                <a:latin typeface="Times New Roman" panose="02020603050405020304" pitchFamily="18" charset="0"/>
              </a:rPr>
              <a:t>nào</a:t>
            </a:r>
            <a:r>
              <a:rPr lang="en-US" altLang="en-US" sz="3600" b="1" i="1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i="1" smtClean="0">
                <a:solidFill>
                  <a:srgbClr val="FF0000"/>
                </a:solidFill>
                <a:latin typeface="Times New Roman" panose="02020603050405020304" pitchFamily="18" charset="0"/>
              </a:rPr>
              <a:t>? -</a:t>
            </a:r>
            <a:r>
              <a:rPr lang="en-US" altLang="en-US" sz="36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Dấu</a:t>
            </a:r>
            <a:r>
              <a:rPr lang="en-US" altLang="en-US" sz="36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phẩy</a:t>
            </a:r>
            <a:endParaRPr lang="en-US" altLang="en-US" sz="36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33"/>
          <p:cNvSpPr txBox="1">
            <a:spLocks noChangeArrowheads="1"/>
          </p:cNvSpPr>
          <p:nvPr/>
        </p:nvSpPr>
        <p:spPr bwMode="auto">
          <a:xfrm>
            <a:off x="2229842" y="295863"/>
            <a:ext cx="743826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vi-VN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 Năm, ngày 13  tháng 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năm 2022</a:t>
            </a:r>
            <a:endParaRPr lang="en-US" altLang="en-US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3899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Line 3"/>
          <p:cNvSpPr>
            <a:spLocks noChangeShapeType="1"/>
          </p:cNvSpPr>
          <p:nvPr/>
        </p:nvSpPr>
        <p:spPr bwMode="auto">
          <a:xfrm>
            <a:off x="3962400" y="2438400"/>
            <a:ext cx="457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4953000" y="1508126"/>
            <a:ext cx="2590800" cy="646113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thế nào?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1981200" y="3216275"/>
            <a:ext cx="3886200" cy="584200"/>
          </a:xfrm>
          <a:prstGeom prst="rect">
            <a:avLst/>
          </a:prstGeom>
          <a:solidFill>
            <a:srgbClr val="FF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(cái gì, con gì?)</a:t>
            </a: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7391400" y="3200400"/>
            <a:ext cx="2362200" cy="584200"/>
          </a:xfrm>
          <a:prstGeom prst="rect">
            <a:avLst/>
          </a:prstGeom>
          <a:solidFill>
            <a:srgbClr val="FF996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 nào</a:t>
            </a:r>
          </a:p>
        </p:txBody>
      </p:sp>
      <p:graphicFrame>
        <p:nvGraphicFramePr>
          <p:cNvPr id="25634" name="Group 34"/>
          <p:cNvGraphicFramePr>
            <a:graphicFrameLocks noGrp="1"/>
          </p:cNvGraphicFramePr>
          <p:nvPr/>
        </p:nvGraphicFramePr>
        <p:xfrm>
          <a:off x="1905000" y="4054475"/>
          <a:ext cx="4038600" cy="1447800"/>
        </p:xfrm>
        <a:graphic>
          <a:graphicData uri="http://schemas.openxmlformats.org/drawingml/2006/table">
            <a:tbl>
              <a:tblPr/>
              <a:tblGrid>
                <a:gridCol w="4038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47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người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đồ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con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vật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....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5642" name="Group 42"/>
          <p:cNvGraphicFramePr>
            <a:graphicFrameLocks noGrp="1"/>
          </p:cNvGraphicFramePr>
          <p:nvPr/>
        </p:nvGraphicFramePr>
        <p:xfrm>
          <a:off x="6400800" y="4038601"/>
          <a:ext cx="4114800" cy="1463675"/>
        </p:xfrm>
        <a:graphic>
          <a:graphicData uri="http://schemas.openxmlformats.org/drawingml/2006/table">
            <a:tbl>
              <a:tblPr/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4636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Thường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là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cụm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từ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chỉ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đặc</a:t>
                      </a:r>
                      <a:r>
                        <a:rPr kumimoji="0" lang="en-US" sz="3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điểm</a:t>
                      </a:r>
                      <a:endParaRPr kumimoji="0" lang="en-US" sz="32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5627" name="Line 27"/>
          <p:cNvSpPr>
            <a:spLocks noChangeShapeType="1"/>
          </p:cNvSpPr>
          <p:nvPr/>
        </p:nvSpPr>
        <p:spPr bwMode="auto">
          <a:xfrm>
            <a:off x="3962400" y="24384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8" name="Line 28"/>
          <p:cNvSpPr>
            <a:spLocks noChangeShapeType="1"/>
          </p:cNvSpPr>
          <p:nvPr/>
        </p:nvSpPr>
        <p:spPr bwMode="auto">
          <a:xfrm>
            <a:off x="8534400" y="2438400"/>
            <a:ext cx="0" cy="762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8" name="Line 38"/>
          <p:cNvSpPr>
            <a:spLocks noChangeShapeType="1"/>
          </p:cNvSpPr>
          <p:nvPr/>
        </p:nvSpPr>
        <p:spPr bwMode="auto">
          <a:xfrm>
            <a:off x="6019800" y="21336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40" name="Line 40"/>
          <p:cNvSpPr>
            <a:spLocks noChangeShapeType="1"/>
          </p:cNvSpPr>
          <p:nvPr/>
        </p:nvSpPr>
        <p:spPr bwMode="auto">
          <a:xfrm>
            <a:off x="3962400" y="37338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41" name="Line 41"/>
          <p:cNvSpPr>
            <a:spLocks noChangeShapeType="1"/>
          </p:cNvSpPr>
          <p:nvPr/>
        </p:nvSpPr>
        <p:spPr bwMode="auto">
          <a:xfrm>
            <a:off x="8534400" y="3733800"/>
            <a:ext cx="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5" name="Text Box 9"/>
          <p:cNvSpPr txBox="1">
            <a:spLocks noChangeArrowheads="1"/>
          </p:cNvSpPr>
          <p:nvPr/>
        </p:nvSpPr>
        <p:spPr bwMode="auto">
          <a:xfrm>
            <a:off x="467933" y="223838"/>
            <a:ext cx="21955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3576" name="Text Box 10"/>
          <p:cNvSpPr txBox="1">
            <a:spLocks noChangeArrowheads="1"/>
          </p:cNvSpPr>
          <p:nvPr/>
        </p:nvSpPr>
        <p:spPr bwMode="auto">
          <a:xfrm>
            <a:off x="1981199" y="300039"/>
            <a:ext cx="10099183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i="1" dirty="0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ào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miêu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</p:txBody>
      </p: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1792288" y="5791995"/>
            <a:ext cx="8647112" cy="954088"/>
          </a:xfrm>
          <a:prstGeom prst="rect">
            <a:avLst/>
          </a:prstGeom>
          <a:noFill/>
          <a:ln w="9525" cmpd="dbl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hôm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nay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8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962400" y="6269039"/>
            <a:ext cx="2590800" cy="1428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781800" y="6269039"/>
            <a:ext cx="1905000" cy="2222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43212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56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5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56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6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mph" presetSubtype="0" repeatCount="5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1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54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animBg="1"/>
      <p:bldP spid="25604" grpId="0" animBg="1" autoUpdateAnimBg="0"/>
      <p:bldP spid="25605" grpId="0" animBg="1" autoUpdateAnimBg="0"/>
      <p:bldP spid="25606" grpId="0" animBg="1" autoUpdateAnimBg="0"/>
      <p:bldP spid="25606" grpId="1" animBg="1"/>
      <p:bldP spid="25627" grpId="0" animBg="1"/>
      <p:bldP spid="25628" grpId="0" animBg="1"/>
      <p:bldP spid="25638" grpId="0" animBg="1"/>
      <p:bldP spid="25640" grpId="0" animBg="1"/>
      <p:bldP spid="25641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2"/>
          <p:cNvSpPr>
            <a:spLocks noChangeArrowheads="1"/>
          </p:cNvSpPr>
          <p:nvPr/>
        </p:nvSpPr>
        <p:spPr bwMode="auto">
          <a:xfrm>
            <a:off x="4800600" y="304801"/>
            <a:ext cx="2514600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endParaRPr lang="en-US" sz="44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47459" name="Rectangle 3"/>
          <p:cNvSpPr>
            <a:spLocks noChangeArrowheads="1"/>
          </p:cNvSpPr>
          <p:nvPr/>
        </p:nvSpPr>
        <p:spPr bwMode="auto">
          <a:xfrm>
            <a:off x="4800600" y="304801"/>
            <a:ext cx="2514600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endParaRPr lang="en-US" sz="44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147460" name="Rectangle 4"/>
          <p:cNvSpPr>
            <a:spLocks noChangeArrowheads="1"/>
          </p:cNvSpPr>
          <p:nvPr/>
        </p:nvSpPr>
        <p:spPr bwMode="auto">
          <a:xfrm>
            <a:off x="7696200" y="381001"/>
            <a:ext cx="2514600" cy="269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lnSpc>
                <a:spcPct val="90000"/>
              </a:lnSpc>
              <a:defRPr/>
            </a:pPr>
            <a:endParaRPr lang="en-US" sz="44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47470" name="Picture 14" descr="hoa ho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286000"/>
            <a:ext cx="4343400" cy="2438400"/>
          </a:xfrm>
          <a:prstGeom prst="rect">
            <a:avLst/>
          </a:prstGeom>
          <a:solidFill>
            <a:schemeClr val="accent1"/>
          </a:solidFill>
          <a:ln w="3175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47471" name="il_fi" descr="small%20farm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0" descr="images1598430_a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32766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5" name="Picture 15" descr="D:\My Documents\Desktop\ho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86000"/>
            <a:ext cx="3352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5" name="Picture 51" descr="img_6019_197876704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86000"/>
            <a:ext cx="45720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6" name="Picture 48" descr="mua-va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0"/>
            <a:ext cx="4343400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95" name="Picture 15" descr="winter2lj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17613"/>
            <a:ext cx="6465194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8496" name="Picture 16" descr="Sapa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5194" y="4724400"/>
            <a:ext cx="5726806" cy="210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770924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47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1474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8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48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ChangeArrowheads="1"/>
          </p:cNvSpPr>
          <p:nvPr/>
        </p:nvSpPr>
        <p:spPr bwMode="auto">
          <a:xfrm>
            <a:off x="1171977" y="969964"/>
            <a:ext cx="1053491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36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r>
              <a:rPr lang="en-US" alt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Đặt câu theo mẫu </a:t>
            </a:r>
            <a:r>
              <a:rPr lang="en-US" altLang="en-US" sz="36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thế nào</a:t>
            </a:r>
            <a:r>
              <a:rPr lang="en-US" alt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để miêu tả:</a:t>
            </a:r>
          </a:p>
        </p:txBody>
      </p:sp>
      <p:pic>
        <p:nvPicPr>
          <p:cNvPr id="25609" name="Picture 1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451" y="1"/>
            <a:ext cx="121590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3" descr="POINSET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5587" y="5744369"/>
            <a:ext cx="1896285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7950" name="Rectangle 14"/>
          <p:cNvSpPr>
            <a:spLocks noChangeArrowheads="1"/>
          </p:cNvSpPr>
          <p:nvPr/>
        </p:nvSpPr>
        <p:spPr bwMode="auto">
          <a:xfrm>
            <a:off x="844983" y="2100949"/>
            <a:ext cx="832258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a)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7951" name="Rectangle 15"/>
          <p:cNvSpPr>
            <a:spLocks noChangeArrowheads="1"/>
          </p:cNvSpPr>
          <p:nvPr/>
        </p:nvSpPr>
        <p:spPr bwMode="auto">
          <a:xfrm>
            <a:off x="759873" y="2947810"/>
            <a:ext cx="1116596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dirty="0">
                <a:latin typeface="Arial" panose="020B0604020202020204" pitchFamily="34" charset="0"/>
              </a:rPr>
              <a:t>    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tắn</a:t>
            </a:r>
            <a:r>
              <a:rPr lang="en-US" alt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6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sz="36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67952" name="Rectangle 16"/>
          <p:cNvSpPr>
            <a:spLocks noChangeArrowheads="1"/>
          </p:cNvSpPr>
          <p:nvPr/>
        </p:nvSpPr>
        <p:spPr bwMode="auto">
          <a:xfrm>
            <a:off x="985640" y="4348669"/>
            <a:ext cx="85332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c)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lạnh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buốt</a:t>
            </a:r>
            <a:r>
              <a:rPr lang="en-US" altLang="en-US" sz="36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1171977" y="958851"/>
            <a:ext cx="1053491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2:  Đặt câu theo mẫu </a:t>
            </a:r>
            <a:r>
              <a:rPr lang="en-US" altLang="en-US" sz="36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thế nào</a:t>
            </a:r>
            <a:r>
              <a:rPr lang="en-US" altLang="en-US" sz="36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để miêu tả:</a:t>
            </a:r>
          </a:p>
        </p:txBody>
      </p:sp>
    </p:spTree>
    <p:extLst>
      <p:ext uri="{BB962C8B-B14F-4D97-AF65-F5344CB8AC3E}">
        <p14:creationId xmlns:p14="http://schemas.microsoft.com/office/powerpoint/2010/main" val="41591066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67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7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7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7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584111" y="389664"/>
            <a:ext cx="11900079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b="1" u="sng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b="1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dấu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phẩy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altLang="en-US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6" name="Rectangle 6"/>
          <p:cNvSpPr>
            <a:spLocks noChangeArrowheads="1"/>
          </p:cNvSpPr>
          <p:nvPr/>
        </p:nvSpPr>
        <p:spPr bwMode="auto">
          <a:xfrm>
            <a:off x="4964343" y="1092644"/>
            <a:ext cx="28257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FF0000"/>
                </a:solidFill>
                <a:latin typeface="Arial" panose="020B0604020202020204" pitchFamily="34" charset="0"/>
              </a:rPr>
              <a:t>,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5387932" y="2258554"/>
            <a:ext cx="28257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FF0000"/>
                </a:solidFill>
                <a:latin typeface="Arial" panose="020B0604020202020204" pitchFamily="34" charset="0"/>
              </a:rPr>
              <a:t>,</a:t>
            </a:r>
          </a:p>
        </p:txBody>
      </p:sp>
      <p:pic>
        <p:nvPicPr>
          <p:cNvPr id="26636" name="Picture 24" descr="POINSET3">
            <a:hlinkClick r:id="rId2" action="ppaction://hlinksldjump"/>
          </p:cNvPr>
          <p:cNvPicPr>
            <a:picLocks noChangeAspect="1" noChangeArrowheads="1"/>
          </p:cNvPicPr>
          <p:nvPr/>
        </p:nvPicPr>
        <p:blipFill>
          <a:blip r:embed="rId3" cstate="print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0" y="5602288"/>
            <a:ext cx="1371600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25" descr="POINSET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94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5099723" y="3538923"/>
            <a:ext cx="28257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FF0000"/>
                </a:solidFill>
                <a:latin typeface="Arial" panose="020B0604020202020204" pitchFamily="34" charset="0"/>
              </a:rPr>
              <a:t>,</a:t>
            </a:r>
          </a:p>
        </p:txBody>
      </p:sp>
      <p:sp>
        <p:nvSpPr>
          <p:cNvPr id="17" name="Rectangle 9"/>
          <p:cNvSpPr>
            <a:spLocks noChangeArrowheads="1"/>
          </p:cNvSpPr>
          <p:nvPr/>
        </p:nvSpPr>
        <p:spPr bwMode="auto">
          <a:xfrm>
            <a:off x="9897910" y="3538923"/>
            <a:ext cx="28257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5400" b="1" dirty="0">
                <a:solidFill>
                  <a:srgbClr val="FF0000"/>
                </a:solidFill>
                <a:latin typeface="Arial" panose="020B0604020202020204" pitchFamily="34" charset="0"/>
              </a:rPr>
              <a:t>,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84111" y="3820903"/>
            <a:ext cx="112977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ngắt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altLang="en-US" sz="32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altLang="en-US" sz="32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xanh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altLang="en-US" sz="32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</a:t>
            </a:r>
            <a:r>
              <a:rPr lang="vi-VN" altLang="en-US" sz="32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trôi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lặng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lẽ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ngọn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phố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altLang="en-US" sz="32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6903" y="2500412"/>
            <a:ext cx="110916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trưa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dìu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dịu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818455" y="1397397"/>
            <a:ext cx="109296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Ếch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ngoãn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altLang="en-US" sz="32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minh.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3784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6" grpId="0"/>
      <p:bldP spid="10249" grpId="0"/>
      <p:bldP spid="16" grpId="0"/>
      <p:bldP spid="17" grpId="0"/>
      <p:bldP spid="2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Cloud 4"/>
          <p:cNvSpPr/>
          <p:nvPr/>
        </p:nvSpPr>
        <p:spPr>
          <a:xfrm>
            <a:off x="1905000" y="304800"/>
            <a:ext cx="3962400" cy="1524000"/>
          </a:xfrm>
          <a:prstGeom prst="clou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734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1" y="1981201"/>
            <a:ext cx="7974013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7348" name="TextBox 7"/>
          <p:cNvSpPr txBox="1">
            <a:spLocks noChangeArrowheads="1"/>
          </p:cNvSpPr>
          <p:nvPr/>
        </p:nvSpPr>
        <p:spPr bwMode="auto">
          <a:xfrm>
            <a:off x="3429001" y="2514601"/>
            <a:ext cx="46085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vi-VN" altLang="en-US" sz="3600"/>
              <a:t>Hoàn thành bài 2, bài 3.</a:t>
            </a:r>
            <a:endParaRPr lang="en-US" altLang="en-US" sz="3600"/>
          </a:p>
        </p:txBody>
      </p:sp>
    </p:spTree>
    <p:extLst>
      <p:ext uri="{BB962C8B-B14F-4D97-AF65-F5344CB8AC3E}">
        <p14:creationId xmlns:p14="http://schemas.microsoft.com/office/powerpoint/2010/main" val="42520095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ADBDE96D-0456-4C4B-A7AD-179A5443A647}"/>
              </a:ext>
            </a:extLst>
          </p:cNvPr>
          <p:cNvSpPr txBox="1"/>
          <p:nvPr/>
        </p:nvSpPr>
        <p:spPr>
          <a:xfrm>
            <a:off x="5751514" y="3082926"/>
            <a:ext cx="65" cy="207749"/>
          </a:xfrm>
          <a:prstGeom prst="rect">
            <a:avLst/>
          </a:prstGeom>
          <a:noFill/>
        </p:spPr>
        <p:txBody>
          <a:bodyPr wrap="none" lIns="0" tIns="0" rIns="0" bIns="0">
            <a:spAutoFit/>
          </a:bodyPr>
          <a:lstStyle/>
          <a:p>
            <a:pPr defTabSz="685800">
              <a:defRPr/>
            </a:pPr>
            <a:endParaRPr lang="vi-VN" sz="1350" dirty="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58371" name="Hộp Văn bản 4"/>
          <p:cNvSpPr txBox="1">
            <a:spLocks noChangeArrowheads="1"/>
          </p:cNvSpPr>
          <p:nvPr/>
        </p:nvSpPr>
        <p:spPr bwMode="auto">
          <a:xfrm>
            <a:off x="2171701" y="1584870"/>
            <a:ext cx="8183563" cy="1201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5pPr>
            <a:lvl6pPr marL="25146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6pPr>
            <a:lvl7pPr marL="29718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7pPr>
            <a:lvl8pPr marL="34290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8pPr>
            <a:lvl9pPr marL="3886200" indent="-228600" defTabSz="6858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b="1" dirty="0" err="1">
                <a:solidFill>
                  <a:srgbClr val="10253F"/>
                </a:solidFill>
                <a:latin typeface="Times" panose="02020603050405020304" pitchFamily="18" charset="0"/>
                <a:ea typeface="Times" panose="02020603050405020304" pitchFamily="18" charset="0"/>
                <a:cs typeface="Times" panose="02020603050405020304" pitchFamily="18" charset="0"/>
              </a:rPr>
              <a:t>Hẹn</a:t>
            </a:r>
            <a:r>
              <a:rPr lang="en-US" altLang="en-US" sz="6600" b="1" dirty="0">
                <a:solidFill>
                  <a:srgbClr val="10253F"/>
                </a:solidFill>
                <a:latin typeface="Times" panose="02020603050405020304" pitchFamily="18" charset="0"/>
                <a:ea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6600" b="1" dirty="0" err="1">
                <a:solidFill>
                  <a:srgbClr val="10253F"/>
                </a:solidFill>
                <a:latin typeface="Times" panose="02020603050405020304" pitchFamily="18" charset="0"/>
                <a:ea typeface="Times" panose="02020603050405020304" pitchFamily="18" charset="0"/>
                <a:cs typeface="Times" panose="02020603050405020304" pitchFamily="18" charset="0"/>
              </a:rPr>
              <a:t>gặp</a:t>
            </a:r>
            <a:r>
              <a:rPr lang="en-US" altLang="en-US" sz="6600" b="1" dirty="0">
                <a:solidFill>
                  <a:srgbClr val="10253F"/>
                </a:solidFill>
                <a:latin typeface="Times" panose="02020603050405020304" pitchFamily="18" charset="0"/>
                <a:ea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6600" b="1" dirty="0" err="1">
                <a:solidFill>
                  <a:srgbClr val="10253F"/>
                </a:solidFill>
                <a:latin typeface="Times" panose="02020603050405020304" pitchFamily="18" charset="0"/>
                <a:ea typeface="Times" panose="02020603050405020304" pitchFamily="18" charset="0"/>
                <a:cs typeface="Times" panose="02020603050405020304" pitchFamily="18" charset="0"/>
              </a:rPr>
              <a:t>lại</a:t>
            </a:r>
            <a:r>
              <a:rPr lang="en-US" altLang="en-US" sz="6600" b="1" dirty="0">
                <a:solidFill>
                  <a:srgbClr val="10253F"/>
                </a:solidFill>
                <a:latin typeface="Times" panose="02020603050405020304" pitchFamily="18" charset="0"/>
                <a:ea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6600" b="1" dirty="0" err="1">
                <a:solidFill>
                  <a:srgbClr val="10253F"/>
                </a:solidFill>
                <a:latin typeface="Times" panose="02020603050405020304" pitchFamily="18" charset="0"/>
                <a:ea typeface="Times" panose="02020603050405020304" pitchFamily="18" charset="0"/>
                <a:cs typeface="Times" panose="02020603050405020304" pitchFamily="18" charset="0"/>
              </a:rPr>
              <a:t>các</a:t>
            </a:r>
            <a:r>
              <a:rPr lang="en-US" altLang="en-US" sz="6600" b="1" dirty="0">
                <a:solidFill>
                  <a:srgbClr val="10253F"/>
                </a:solidFill>
                <a:latin typeface="Times" panose="02020603050405020304" pitchFamily="18" charset="0"/>
                <a:ea typeface="Times" panose="02020603050405020304" pitchFamily="18" charset="0"/>
                <a:cs typeface="Times" panose="02020603050405020304" pitchFamily="18" charset="0"/>
              </a:rPr>
              <a:t> </a:t>
            </a:r>
            <a:r>
              <a:rPr lang="en-US" altLang="en-US" sz="6600" b="1" dirty="0" err="1">
                <a:solidFill>
                  <a:srgbClr val="10253F"/>
                </a:solidFill>
                <a:latin typeface="Times" panose="02020603050405020304" pitchFamily="18" charset="0"/>
                <a:ea typeface="Times" panose="02020603050405020304" pitchFamily="18" charset="0"/>
                <a:cs typeface="Times" panose="02020603050405020304" pitchFamily="18" charset="0"/>
              </a:rPr>
              <a:t>bạn</a:t>
            </a:r>
            <a:r>
              <a:rPr lang="en-US" altLang="en-US" sz="7200" b="1" dirty="0">
                <a:solidFill>
                  <a:srgbClr val="4F81BD"/>
                </a:solidFill>
                <a:latin typeface="HP-005"/>
                <a:ea typeface="Times" panose="02020603050405020304" pitchFamily="18" charset="0"/>
                <a:cs typeface="Times" panose="02020603050405020304" pitchFamily="18" charset="0"/>
              </a:rPr>
              <a:t>!</a:t>
            </a:r>
            <a:endParaRPr lang="vi-VN" altLang="en-US" sz="7200" b="1" dirty="0">
              <a:solidFill>
                <a:srgbClr val="4F81BD"/>
              </a:solidFill>
              <a:latin typeface="Calibri" panose="020F0502020204030204" pitchFamily="34" charset="0"/>
              <a:ea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64963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3"/>
          <p:cNvSpPr txBox="1">
            <a:spLocks noChangeArrowheads="1"/>
          </p:cNvSpPr>
          <p:nvPr/>
        </p:nvSpPr>
        <p:spPr bwMode="auto">
          <a:xfrm>
            <a:off x="1869577" y="1524000"/>
            <a:ext cx="833111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en-US" altLang="en-US" sz="2400">
              <a:latin typeface="Arial" panose="020B0604020202020204" pitchFamily="34" charset="0"/>
            </a:endParaRPr>
          </a:p>
        </p:txBody>
      </p:sp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576843" y="609600"/>
            <a:ext cx="1142792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0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1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  <a:r>
              <a:rPr lang="en-US" altLang="en-US" sz="40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đặc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mới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</a:t>
            </a:r>
          </a:p>
        </p:txBody>
      </p:sp>
      <p:sp>
        <p:nvSpPr>
          <p:cNvPr id="124934" name="Text Box 6"/>
          <p:cNvSpPr txBox="1">
            <a:spLocks noChangeArrowheads="1"/>
          </p:cNvSpPr>
          <p:nvPr/>
        </p:nvSpPr>
        <p:spPr bwMode="auto">
          <a:xfrm>
            <a:off x="361598" y="2700992"/>
            <a:ext cx="11468804" cy="31700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a)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Chú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bé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Mến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truyện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đôi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bạn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b)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Anh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Đom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Đóm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thơ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cùng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tên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c)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Anh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Mồ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Côi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(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hoặc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quán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)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chuyện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Mồ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Côi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xử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kiện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19461" name="Picture 11" descr="POINSET2"/>
          <p:cNvPicPr>
            <a:picLocks noChangeAspect="1" noChangeArrowheads="1"/>
          </p:cNvPicPr>
          <p:nvPr/>
        </p:nvPicPr>
        <p:blipFill>
          <a:blip r:embed="rId2" cstate="print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125201" y="171450"/>
            <a:ext cx="1219200" cy="87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2" descr="POINSET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794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3" descr="POINSET3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5611813"/>
            <a:ext cx="1371600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14" descr="POINSET3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lum brigh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0400" y="5611813"/>
            <a:ext cx="1371600" cy="1255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Straight Connector 8"/>
          <p:cNvCxnSpPr>
            <a:cxnSpLocks noChangeShapeType="1"/>
          </p:cNvCxnSpPr>
          <p:nvPr/>
        </p:nvCxnSpPr>
        <p:spPr bwMode="auto">
          <a:xfrm flipV="1">
            <a:off x="5609745" y="1214073"/>
            <a:ext cx="1362120" cy="10255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>
            <a:cxnSpLocks noChangeShapeType="1"/>
          </p:cNvCxnSpPr>
          <p:nvPr/>
        </p:nvCxnSpPr>
        <p:spPr bwMode="auto">
          <a:xfrm>
            <a:off x="762000" y="1865180"/>
            <a:ext cx="1824446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>
            <a:cxnSpLocks noChangeShapeType="1"/>
          </p:cNvCxnSpPr>
          <p:nvPr/>
        </p:nvCxnSpPr>
        <p:spPr bwMode="auto">
          <a:xfrm>
            <a:off x="3680143" y="1865180"/>
            <a:ext cx="1754006" cy="0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6823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24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249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33" grpId="0"/>
      <p:bldP spid="12493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3" descr="men 1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05" b="7191"/>
          <a:stretch>
            <a:fillRect/>
          </a:stretch>
        </p:blipFill>
        <p:spPr>
          <a:xfrm>
            <a:off x="1839323" y="1345843"/>
            <a:ext cx="2953974" cy="2667000"/>
          </a:xfrm>
          <a:noFill/>
          <a:ln w="127000" cmpd="tri">
            <a:solidFill>
              <a:srgbClr val="3333FF"/>
            </a:solidFill>
            <a:miter lim="800000"/>
            <a:headEnd/>
            <a:tailEnd/>
          </a:ln>
        </p:spPr>
      </p:pic>
      <p:sp>
        <p:nvSpPr>
          <p:cNvPr id="20483" name="Rectangle 2"/>
          <p:cNvSpPr>
            <a:spLocks noGrp="1" noChangeArrowheads="1"/>
          </p:cNvSpPr>
          <p:nvPr>
            <p:ph type="title" sz="quarter" idx="4294967295"/>
          </p:nvPr>
        </p:nvSpPr>
        <p:spPr>
          <a:xfrm>
            <a:off x="0" y="128409"/>
            <a:ext cx="12191999" cy="1066800"/>
          </a:xfrm>
          <a:solidFill>
            <a:srgbClr val="CCFFFF"/>
          </a:solidFill>
          <a:ln w="12700" cmpd="tri">
            <a:solidFill>
              <a:srgbClr val="0000FF"/>
            </a:solidFill>
            <a:miter lim="800000"/>
            <a:headEnd/>
            <a:tailEnd/>
          </a:ln>
        </p:spPr>
        <p:txBody>
          <a:bodyPr anchor="ctr"/>
          <a:lstStyle/>
          <a:p>
            <a:pPr algn="l" eaLnBrk="1" hangingPunct="1"/>
            <a:r>
              <a:rPr lang="en-US" altLang="en-US" sz="2800" b="1" u="sng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u="sng" dirty="0">
                <a:solidFill>
                  <a:srgbClr val="000000"/>
                </a:solidFill>
                <a:latin typeface="Times New Roman" panose="02020603050405020304" pitchFamily="18" charset="0"/>
              </a:rPr>
              <a:t> 1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: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Hãy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tìm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ngữ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thích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hợp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để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nói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về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đặc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điểm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nhân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trong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bài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tập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đọc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mới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</a:p>
        </p:txBody>
      </p:sp>
      <p:pic>
        <p:nvPicPr>
          <p:cNvPr id="20484" name="Picture 14" descr="mo coi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480506" y="1345496"/>
            <a:ext cx="3289872" cy="2717442"/>
          </a:xfrm>
          <a:noFill/>
          <a:ln w="127000" cmpd="tri">
            <a:solidFill>
              <a:srgbClr val="3333FF"/>
            </a:solidFill>
            <a:miter lim="800000"/>
            <a:headEnd/>
            <a:tailEnd/>
          </a:ln>
        </p:spPr>
      </p:pic>
      <p:pic>
        <p:nvPicPr>
          <p:cNvPr id="20485" name="Picture 16" descr="phu ho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85931" y="4309478"/>
            <a:ext cx="3058890" cy="2644774"/>
          </a:xfrm>
          <a:noFill/>
          <a:ln w="127000" cmpd="tri">
            <a:solidFill>
              <a:srgbClr val="3333FF"/>
            </a:solidFill>
            <a:miter lim="800000"/>
            <a:headEnd/>
            <a:tailEnd/>
          </a:ln>
        </p:spPr>
      </p:pic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688992" y="3584714"/>
            <a:ext cx="990600" cy="492125"/>
          </a:xfrm>
          <a:prstGeom prst="rect">
            <a:avLst/>
          </a:prstGeom>
          <a:solidFill>
            <a:srgbClr val="CC0000"/>
          </a:solidFill>
          <a:ln w="57150" cmpd="thickThin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Mến</a:t>
            </a:r>
            <a:endParaRPr lang="en-US" altLang="en-US" sz="26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8" name="Text Box 13"/>
          <p:cNvSpPr txBox="1">
            <a:spLocks noChangeArrowheads="1"/>
          </p:cNvSpPr>
          <p:nvPr/>
        </p:nvSpPr>
        <p:spPr bwMode="auto">
          <a:xfrm>
            <a:off x="5872975" y="3362550"/>
            <a:ext cx="1447800" cy="492125"/>
          </a:xfrm>
          <a:prstGeom prst="rect">
            <a:avLst/>
          </a:prstGeom>
          <a:solidFill>
            <a:srgbClr val="CC0000"/>
          </a:solidFill>
          <a:ln w="57150" cmpd="thinThick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Mồ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Côi</a:t>
            </a:r>
            <a:endParaRPr lang="en-US" altLang="en-US" sz="26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9" name="Text Box 18"/>
          <p:cNvSpPr txBox="1">
            <a:spLocks noChangeArrowheads="1"/>
          </p:cNvSpPr>
          <p:nvPr/>
        </p:nvSpPr>
        <p:spPr bwMode="auto">
          <a:xfrm>
            <a:off x="9619733" y="6280950"/>
            <a:ext cx="1981200" cy="492125"/>
          </a:xfrm>
          <a:prstGeom prst="rect">
            <a:avLst/>
          </a:prstGeom>
          <a:solidFill>
            <a:srgbClr val="CC0000"/>
          </a:solidFill>
          <a:ln w="57150" cmpd="thinThick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Chủ</a:t>
            </a:r>
            <a:r>
              <a:rPr lang="en-US" altLang="en-US" sz="2600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quán</a:t>
            </a:r>
            <a:endParaRPr lang="en-US" altLang="en-US" sz="26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20492" name="Picture 25" descr="domdo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027" y="4233277"/>
            <a:ext cx="3148441" cy="2797176"/>
          </a:xfrm>
          <a:prstGeom prst="rect">
            <a:avLst/>
          </a:prstGeom>
          <a:noFill/>
          <a:ln w="76200" cmpd="tri">
            <a:solidFill>
              <a:srgbClr val="99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494" name="Straight Connector 2"/>
          <p:cNvCxnSpPr>
            <a:cxnSpLocks noChangeShapeType="1"/>
          </p:cNvCxnSpPr>
          <p:nvPr/>
        </p:nvCxnSpPr>
        <p:spPr bwMode="auto">
          <a:xfrm>
            <a:off x="5029200" y="6858000"/>
            <a:ext cx="9144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319329" y="6296270"/>
            <a:ext cx="1981200" cy="492125"/>
          </a:xfrm>
          <a:prstGeom prst="rect">
            <a:avLst/>
          </a:prstGeom>
          <a:solidFill>
            <a:srgbClr val="CC0000"/>
          </a:solidFill>
          <a:ln w="57150" cmpd="thinThick">
            <a:solidFill>
              <a:srgbClr val="008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Đom</a:t>
            </a:r>
            <a:r>
              <a:rPr lang="en-US" altLang="en-US" sz="26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600" b="1" dirty="0" err="1">
                <a:solidFill>
                  <a:schemeClr val="bg1"/>
                </a:solidFill>
                <a:latin typeface="Times New Roman" panose="02020603050405020304" pitchFamily="18" charset="0"/>
              </a:rPr>
              <a:t>Đóm</a:t>
            </a:r>
            <a:endParaRPr lang="en-US" altLang="en-US" sz="2600" b="1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621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 rot="21411243">
            <a:off x="-10542" y="223582"/>
            <a:ext cx="3922639" cy="2185858"/>
          </a:xfrm>
          <a:prstGeom prst="cloudCallout">
            <a:avLst>
              <a:gd name="adj1" fmla="val 46499"/>
              <a:gd name="adj2" fmla="val -20530"/>
            </a:avLst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778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 rot="21060281">
            <a:off x="-129199" y="845346"/>
            <a:ext cx="4067371" cy="94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276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6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6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76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6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76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6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76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6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76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6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766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76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6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76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6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76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6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76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66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76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511392" y="2867900"/>
            <a:ext cx="1737965" cy="827852"/>
          </a:xfrm>
          <a:prstGeom prst="rect">
            <a:avLst/>
          </a:prstGeom>
          <a:solidFill>
            <a:srgbClr val="FFFFCC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766" b="1" dirty="0" err="1">
                <a:solidFill>
                  <a:srgbClr val="00007E"/>
                </a:solidFill>
                <a:latin typeface="Times New Roman" panose="02020603050405020304" pitchFamily="18" charset="0"/>
              </a:rPr>
              <a:t>chỉ</a:t>
            </a:r>
            <a:endParaRPr lang="en-US" altLang="en-US" sz="2766" b="1" dirty="0">
              <a:solidFill>
                <a:srgbClr val="00007E"/>
              </a:solidFill>
              <a:latin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766" b="1" dirty="0">
                <a:solidFill>
                  <a:srgbClr val="00007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66" b="1" dirty="0" err="1">
                <a:solidFill>
                  <a:srgbClr val="00007E"/>
                </a:solidFill>
                <a:latin typeface="Times New Roman" panose="02020603050405020304" pitchFamily="18" charset="0"/>
              </a:rPr>
              <a:t>màu</a:t>
            </a:r>
            <a:r>
              <a:rPr lang="en-US" altLang="en-US" sz="2766" b="1" dirty="0">
                <a:solidFill>
                  <a:srgbClr val="00007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66" b="1" dirty="0" err="1">
                <a:solidFill>
                  <a:srgbClr val="00007E"/>
                </a:solidFill>
                <a:latin typeface="Times New Roman" panose="02020603050405020304" pitchFamily="18" charset="0"/>
              </a:rPr>
              <a:t>sắc</a:t>
            </a:r>
            <a:r>
              <a:rPr lang="en-US" altLang="en-US" sz="2766" b="1" dirty="0">
                <a:solidFill>
                  <a:srgbClr val="00007E"/>
                </a:solidFill>
                <a:latin typeface="Times New Roman" panose="02020603050405020304" pitchFamily="18" charset="0"/>
              </a:rPr>
              <a:t> </a:t>
            </a:r>
            <a:endParaRPr lang="en-US" altLang="en-US" sz="2766" b="1" dirty="0">
              <a:solidFill>
                <a:srgbClr val="00007E"/>
              </a:solidFill>
              <a:latin typeface="Times New Roman" panose="02020603050405020304" pitchFamily="18" charset="0"/>
            </a:endParaRPr>
          </a:p>
        </p:txBody>
      </p:sp>
      <p:sp>
        <p:nvSpPr>
          <p:cNvPr id="7" name="Text Box 3">
            <a:extLst>
              <a:ext uri="{FF2B5EF4-FFF2-40B4-BE49-F238E27FC236}">
                <a16:creationId xmlns:a16="http://schemas.microsoft.com/office/drawing/2014/main" id="{9E5D7D11-36DF-4A1F-A3DB-87B7EAD8AFF9}"/>
              </a:ext>
            </a:extLst>
          </p:cNvPr>
          <p:cNvSpPr txBox="1"/>
          <p:nvPr/>
        </p:nvSpPr>
        <p:spPr>
          <a:xfrm>
            <a:off x="5117630" y="794926"/>
            <a:ext cx="5152546" cy="699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951" b="1" dirty="0">
                <a:solidFill>
                  <a:srgbClr val="00007E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charset="0"/>
                <a:cs typeface="Times New Roman" panose="02020603050405020304" charset="0"/>
              </a:rPr>
              <a:t>TỪ CHỈ ĐẶC ĐIỂM</a:t>
            </a:r>
            <a:endParaRPr lang="en-US" sz="3951" b="1" dirty="0">
              <a:solidFill>
                <a:srgbClr val="00007E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charset="0"/>
              <a:cs typeface="Times New Roman" panose="0202060305040502030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1625143" y="1339950"/>
            <a:ext cx="5599746" cy="152876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3530880" y="2867900"/>
            <a:ext cx="1586749" cy="779935"/>
          </a:xfrm>
          <a:prstGeom prst="rect">
            <a:avLst/>
          </a:prstGeom>
          <a:solidFill>
            <a:srgbClr val="FFFFCC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766" b="1" dirty="0" err="1">
                <a:solidFill>
                  <a:srgbClr val="00007E"/>
                </a:solidFill>
                <a:latin typeface="Times New Roman" panose="02020603050405020304" pitchFamily="18" charset="0"/>
              </a:rPr>
              <a:t>mùi</a:t>
            </a:r>
            <a:r>
              <a:rPr lang="en-US" altLang="en-US" sz="2766" b="1" dirty="0">
                <a:solidFill>
                  <a:srgbClr val="00007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66" b="1" dirty="0" err="1">
                <a:solidFill>
                  <a:srgbClr val="00007E"/>
                </a:solidFill>
                <a:latin typeface="Times New Roman" panose="02020603050405020304" pitchFamily="18" charset="0"/>
              </a:rPr>
              <a:t>vị</a:t>
            </a:r>
            <a:endParaRPr lang="en-US" altLang="en-US" sz="2766" b="1" dirty="0">
              <a:solidFill>
                <a:srgbClr val="00007E"/>
              </a:solidFill>
              <a:latin typeface="Times New Roman" panose="02020603050405020304" pitchFamily="18" charset="0"/>
            </a:endParaRPr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3612444" y="5837296"/>
            <a:ext cx="5023309" cy="526815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766" b="1" dirty="0" err="1">
                <a:solidFill>
                  <a:srgbClr val="00007E"/>
                </a:solidFill>
                <a:latin typeface="Times New Roman" panose="02020603050405020304" pitchFamily="18" charset="0"/>
              </a:rPr>
              <a:t>của</a:t>
            </a:r>
            <a:r>
              <a:rPr lang="en-US" altLang="en-US" sz="2766" b="1" dirty="0">
                <a:solidFill>
                  <a:srgbClr val="00007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66" b="1" dirty="0" err="1">
                <a:solidFill>
                  <a:srgbClr val="00007E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sz="2766" b="1" dirty="0">
                <a:solidFill>
                  <a:srgbClr val="00007E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766" b="1" dirty="0" err="1">
                <a:solidFill>
                  <a:srgbClr val="00007E"/>
                </a:solidFill>
                <a:latin typeface="Times New Roman" panose="02020603050405020304" pitchFamily="18" charset="0"/>
              </a:rPr>
              <a:t>sự</a:t>
            </a:r>
            <a:r>
              <a:rPr lang="en-US" altLang="en-US" sz="2766" b="1" dirty="0">
                <a:solidFill>
                  <a:srgbClr val="00007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66" b="1" dirty="0" err="1">
                <a:solidFill>
                  <a:srgbClr val="00007E"/>
                </a:solidFill>
                <a:latin typeface="Times New Roman" panose="02020603050405020304" pitchFamily="18" charset="0"/>
              </a:rPr>
              <a:t>vật</a:t>
            </a:r>
            <a:r>
              <a:rPr lang="en-US" altLang="en-US" sz="2766" b="1" dirty="0">
                <a:solidFill>
                  <a:srgbClr val="00007E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sz="2766" b="1" dirty="0" err="1">
                <a:solidFill>
                  <a:srgbClr val="00007E"/>
                </a:solidFill>
                <a:latin typeface="Times New Roman" panose="02020603050405020304" pitchFamily="18" charset="0"/>
              </a:rPr>
              <a:t>hiện</a:t>
            </a:r>
            <a:r>
              <a:rPr lang="en-US" altLang="en-US" sz="2766" b="1" dirty="0">
                <a:solidFill>
                  <a:srgbClr val="00007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66" b="1" dirty="0" err="1">
                <a:solidFill>
                  <a:srgbClr val="00007E"/>
                </a:solidFill>
                <a:latin typeface="Times New Roman" panose="02020603050405020304" pitchFamily="18" charset="0"/>
              </a:rPr>
              <a:t>tượng</a:t>
            </a:r>
            <a:r>
              <a:rPr lang="en-US" altLang="en-US" sz="2766" b="1" dirty="0">
                <a:solidFill>
                  <a:srgbClr val="00007E"/>
                </a:solidFill>
                <a:latin typeface="Times New Roman" panose="02020603050405020304" pitchFamily="18" charset="0"/>
              </a:rPr>
              <a:t>… </a:t>
            </a:r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6370883" y="2915618"/>
            <a:ext cx="1883394" cy="737562"/>
          </a:xfrm>
          <a:prstGeom prst="rect">
            <a:avLst/>
          </a:prstGeom>
          <a:solidFill>
            <a:srgbClr val="FFFFCC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766" b="1" dirty="0" err="1">
                <a:solidFill>
                  <a:srgbClr val="00007E"/>
                </a:solidFill>
                <a:latin typeface="Times New Roman" panose="02020603050405020304" pitchFamily="18" charset="0"/>
              </a:rPr>
              <a:t>hình</a:t>
            </a:r>
            <a:r>
              <a:rPr lang="en-US" altLang="en-US" sz="2766" b="1" dirty="0">
                <a:solidFill>
                  <a:srgbClr val="00007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66" b="1" dirty="0" err="1">
                <a:solidFill>
                  <a:srgbClr val="00007E"/>
                </a:solidFill>
                <a:latin typeface="Times New Roman" panose="02020603050405020304" pitchFamily="18" charset="0"/>
              </a:rPr>
              <a:t>dạng</a:t>
            </a:r>
            <a:r>
              <a:rPr lang="en-US" altLang="en-US" sz="2766" b="1" dirty="0">
                <a:solidFill>
                  <a:srgbClr val="00007E"/>
                </a:solidFill>
                <a:latin typeface="Times New Roman" panose="02020603050405020304" pitchFamily="18" charset="0"/>
              </a:rPr>
              <a:t>,</a:t>
            </a: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766" b="1" dirty="0" err="1">
                <a:solidFill>
                  <a:srgbClr val="00007E"/>
                </a:solidFill>
                <a:latin typeface="Times New Roman" panose="02020603050405020304" pitchFamily="18" charset="0"/>
              </a:rPr>
              <a:t>kích</a:t>
            </a:r>
            <a:r>
              <a:rPr lang="en-US" altLang="en-US" sz="2766" b="1" dirty="0">
                <a:solidFill>
                  <a:srgbClr val="00007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66" b="1" dirty="0" err="1">
                <a:solidFill>
                  <a:srgbClr val="00007E"/>
                </a:solidFill>
                <a:latin typeface="Times New Roman" panose="02020603050405020304" pitchFamily="18" charset="0"/>
              </a:rPr>
              <a:t>thước</a:t>
            </a:r>
            <a:endParaRPr lang="en-US" altLang="en-US" sz="2766" b="1" dirty="0">
              <a:solidFill>
                <a:srgbClr val="00007E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9023418" y="2868713"/>
            <a:ext cx="1609582" cy="779122"/>
          </a:xfrm>
          <a:prstGeom prst="rect">
            <a:avLst/>
          </a:prstGeom>
          <a:solidFill>
            <a:srgbClr val="FFFFCC"/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766" b="1" dirty="0" err="1">
                <a:solidFill>
                  <a:srgbClr val="00007E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766" b="1" dirty="0">
                <a:solidFill>
                  <a:srgbClr val="00007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66" b="1" dirty="0" err="1">
                <a:solidFill>
                  <a:srgbClr val="00007E"/>
                </a:solidFill>
                <a:latin typeface="Times New Roman" panose="02020603050405020304" pitchFamily="18" charset="0"/>
              </a:rPr>
              <a:t>chất</a:t>
            </a:r>
            <a:r>
              <a:rPr lang="en-US" altLang="en-US" sz="2766" b="1" dirty="0">
                <a:solidFill>
                  <a:srgbClr val="00007E"/>
                </a:solidFill>
                <a:latin typeface="Times New Roman" panose="02020603050405020304" pitchFamily="18" charset="0"/>
              </a:rPr>
              <a:t>, </a:t>
            </a:r>
            <a:endParaRPr lang="en-US" altLang="en-US" sz="2766" b="1" dirty="0">
              <a:solidFill>
                <a:srgbClr val="00007E"/>
              </a:solidFill>
              <a:latin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US" altLang="en-US" sz="2766" b="1" dirty="0" err="1">
                <a:solidFill>
                  <a:srgbClr val="00007E"/>
                </a:solidFill>
                <a:latin typeface="Times New Roman" panose="02020603050405020304" pitchFamily="18" charset="0"/>
              </a:rPr>
              <a:t>tính</a:t>
            </a:r>
            <a:r>
              <a:rPr lang="en-US" altLang="en-US" sz="2766" b="1" dirty="0">
                <a:solidFill>
                  <a:srgbClr val="00007E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766" b="1" dirty="0" err="1">
                <a:solidFill>
                  <a:srgbClr val="00007E"/>
                </a:solidFill>
                <a:latin typeface="Times New Roman" panose="02020603050405020304" pitchFamily="18" charset="0"/>
              </a:rPr>
              <a:t>tình</a:t>
            </a:r>
            <a:endParaRPr lang="en-US" altLang="en-US" sz="2766" b="1" dirty="0">
              <a:solidFill>
                <a:srgbClr val="00007E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17" name="Straight Arrow Connector 16"/>
          <p:cNvCxnSpPr>
            <a:endCxn id="10" idx="0"/>
          </p:cNvCxnSpPr>
          <p:nvPr/>
        </p:nvCxnSpPr>
        <p:spPr>
          <a:xfrm flipH="1">
            <a:off x="4324255" y="1335394"/>
            <a:ext cx="2988326" cy="153250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Content Placeholder 99">
            <a:extLst>
              <a:ext uri="{FF2B5EF4-FFF2-40B4-BE49-F238E27FC236}">
                <a16:creationId xmlns:a16="http://schemas.microsoft.com/office/drawing/2014/main" id="{8E11DA34-68F3-48DB-A86E-099845991C6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912" y="3714064"/>
            <a:ext cx="1590217" cy="18454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0">
            <a:extLst>
              <a:ext uri="{FF2B5EF4-FFF2-40B4-BE49-F238E27FC236}">
                <a16:creationId xmlns:a16="http://schemas.microsoft.com/office/drawing/2014/main" id="{8018C0A5-0A8A-4A68-AC54-0C93D17CA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2445" y="3844898"/>
            <a:ext cx="1447282" cy="1315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16966CE1-8BC4-431A-B884-1BEAB66DEC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2814" y="3805297"/>
            <a:ext cx="1661927" cy="1508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C99374E-FA88-47B7-8E72-BBE96B77C9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8486" y="3801955"/>
            <a:ext cx="1435013" cy="132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5" name="Straight Arrow Connector 24"/>
          <p:cNvCxnSpPr>
            <a:endCxn id="13" idx="0"/>
          </p:cNvCxnSpPr>
          <p:nvPr/>
        </p:nvCxnSpPr>
        <p:spPr>
          <a:xfrm>
            <a:off x="7297217" y="1334582"/>
            <a:ext cx="15363" cy="158103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14" idx="0"/>
          </p:cNvCxnSpPr>
          <p:nvPr/>
        </p:nvCxnSpPr>
        <p:spPr>
          <a:xfrm>
            <a:off x="7312581" y="1333769"/>
            <a:ext cx="2515629" cy="1534944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endCxn id="12" idx="0"/>
          </p:cNvCxnSpPr>
          <p:nvPr/>
        </p:nvCxnSpPr>
        <p:spPr>
          <a:xfrm>
            <a:off x="1463020" y="5069579"/>
            <a:ext cx="4661080" cy="76771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22" idx="2"/>
            <a:endCxn id="12" idx="0"/>
          </p:cNvCxnSpPr>
          <p:nvPr/>
        </p:nvCxnSpPr>
        <p:spPr>
          <a:xfrm>
            <a:off x="4336086" y="5160522"/>
            <a:ext cx="1788013" cy="67677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endCxn id="12" idx="0"/>
          </p:cNvCxnSpPr>
          <p:nvPr/>
        </p:nvCxnSpPr>
        <p:spPr>
          <a:xfrm flipH="1">
            <a:off x="6124099" y="4934185"/>
            <a:ext cx="1129678" cy="90311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4" idx="2"/>
            <a:endCxn id="12" idx="0"/>
          </p:cNvCxnSpPr>
          <p:nvPr/>
        </p:nvCxnSpPr>
        <p:spPr>
          <a:xfrm flipH="1">
            <a:off x="6124099" y="5123718"/>
            <a:ext cx="3711893" cy="71357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8192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10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1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34"/>
            <a:ext cx="12192000" cy="677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6185" y="451556"/>
            <a:ext cx="6025445" cy="595488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/>
          <a:srcRect t="11940"/>
          <a:stretch/>
        </p:blipFill>
        <p:spPr>
          <a:xfrm>
            <a:off x="5343407" y="1437885"/>
            <a:ext cx="1709798" cy="36379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38566" y="4783667"/>
            <a:ext cx="1119481" cy="74318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224889" y="2300112"/>
            <a:ext cx="1705712" cy="61148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62963" y="4181592"/>
            <a:ext cx="1580444" cy="38219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59579" y="3831766"/>
            <a:ext cx="1420519" cy="108185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9"/>
          <a:srcRect t="1886" b="1"/>
          <a:stretch/>
        </p:blipFill>
        <p:spPr>
          <a:xfrm>
            <a:off x="3277904" y="2317478"/>
            <a:ext cx="2065503" cy="90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1066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1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57" y="42334"/>
            <a:ext cx="12192000" cy="677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953" y="42334"/>
            <a:ext cx="7211669" cy="67733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967112" y="2676408"/>
            <a:ext cx="1523211" cy="150518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97624" y="879231"/>
            <a:ext cx="3264370" cy="8560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95864" y="1735305"/>
            <a:ext cx="1589852" cy="53622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21778" y="5239926"/>
            <a:ext cx="2463938" cy="47885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784593" y="4327407"/>
            <a:ext cx="1778000" cy="912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750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1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334"/>
            <a:ext cx="12192000" cy="6773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8371" y="192852"/>
            <a:ext cx="10431264" cy="61719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074" y="1692590"/>
            <a:ext cx="6416334" cy="15804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95021" y="4221249"/>
            <a:ext cx="6155280" cy="1103048"/>
          </a:xfrm>
          <a:prstGeom prst="rect">
            <a:avLst/>
          </a:prstGeom>
        </p:spPr>
      </p:pic>
      <p:sp>
        <p:nvSpPr>
          <p:cNvPr id="8" name="Hình chữ nhật 8"/>
          <p:cNvSpPr/>
          <p:nvPr/>
        </p:nvSpPr>
        <p:spPr>
          <a:xfrm>
            <a:off x="2931251" y="1246482"/>
            <a:ext cx="1505185" cy="486363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568" b="1" dirty="0">
                <a:ln w="18000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MỒ CÔI</a:t>
            </a:r>
            <a:endParaRPr lang="vi-VN" sz="2568" b="1" dirty="0">
              <a:ln w="18000">
                <a:solidFill>
                  <a:srgbClr val="FF0066"/>
                </a:solidFill>
                <a:prstDash val="solid"/>
                <a:miter lim="800000"/>
              </a:ln>
              <a:solidFill>
                <a:srgbClr val="FF006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9" name="Hình chữ nhật 9"/>
          <p:cNvSpPr/>
          <p:nvPr/>
        </p:nvSpPr>
        <p:spPr>
          <a:xfrm>
            <a:off x="3388598" y="3810880"/>
            <a:ext cx="1047839" cy="820738"/>
          </a:xfrm>
          <a:prstGeom prst="rect">
            <a:avLst/>
          </a:pr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370" b="1" dirty="0">
                <a:ln w="18000">
                  <a:solidFill>
                    <a:srgbClr val="FF0066"/>
                  </a:solidFill>
                  <a:prstDash val="solid"/>
                  <a:miter lim="800000"/>
                </a:ln>
                <a:solidFill>
                  <a:srgbClr val="FF0066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CHỦ QUÁN</a:t>
            </a:r>
            <a:endParaRPr lang="vi-VN" sz="2370" b="1" dirty="0">
              <a:ln w="18000">
                <a:solidFill>
                  <a:srgbClr val="FF0066"/>
                </a:solidFill>
                <a:prstDash val="solid"/>
                <a:miter lim="800000"/>
              </a:ln>
              <a:solidFill>
                <a:srgbClr val="FF0066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71008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 w="57150" cmpd="thickThin">
            <a:solidFill>
              <a:srgbClr val="CC00CC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400">
              <a:latin typeface="Times New Roman" panose="02020603050405020304" pitchFamily="18" charset="0"/>
            </a:endParaRPr>
          </a:p>
        </p:txBody>
      </p:sp>
      <p:graphicFrame>
        <p:nvGraphicFramePr>
          <p:cNvPr id="159860" name="Group 1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3658920"/>
              </p:ext>
            </p:extLst>
          </p:nvPr>
        </p:nvGraphicFramePr>
        <p:xfrm>
          <a:off x="115910" y="149562"/>
          <a:ext cx="11977352" cy="6553200"/>
        </p:xfrm>
        <a:graphic>
          <a:graphicData uri="http://schemas.openxmlformats.org/drawingml/2006/table">
            <a:tbl>
              <a:tblPr/>
              <a:tblGrid>
                <a:gridCol w="44019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5754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80679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Nhân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vật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Đặc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điểm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của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nhân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vật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FF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0430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  a)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Chú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bé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Mến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072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 b)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Anh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Đom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Đóm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3489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 c)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Chàng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Mồ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Côi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 -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Người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chủ</a:t>
                      </a: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en-US" sz="2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</a:rPr>
                        <a:t>quán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Verdana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99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164" name="Text Box 26"/>
          <p:cNvSpPr txBox="1">
            <a:spLocks noChangeArrowheads="1"/>
          </p:cNvSpPr>
          <p:nvPr/>
        </p:nvSpPr>
        <p:spPr bwMode="auto">
          <a:xfrm>
            <a:off x="4914900" y="1021144"/>
            <a:ext cx="7023814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dũng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cảm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nhanh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nhẹn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không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ngần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ngại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cứu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sẵn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sàng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cứu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tốt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bụng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,…</a:t>
            </a:r>
          </a:p>
        </p:txBody>
      </p:sp>
      <p:sp>
        <p:nvSpPr>
          <p:cNvPr id="6165" name="Text Box 27"/>
          <p:cNvSpPr txBox="1">
            <a:spLocks noChangeArrowheads="1"/>
          </p:cNvSpPr>
          <p:nvPr/>
        </p:nvSpPr>
        <p:spPr bwMode="auto">
          <a:xfrm>
            <a:off x="4876799" y="2819401"/>
            <a:ext cx="706191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cù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chuyên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cần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chăm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chỉ,tốt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bụng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có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trách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nhiệm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…</a:t>
            </a:r>
          </a:p>
        </p:txBody>
      </p:sp>
      <p:sp>
        <p:nvSpPr>
          <p:cNvPr id="6166" name="Text Box 28"/>
          <p:cNvSpPr txBox="1">
            <a:spLocks noChangeArrowheads="1"/>
          </p:cNvSpPr>
          <p:nvPr/>
        </p:nvSpPr>
        <p:spPr bwMode="auto">
          <a:xfrm>
            <a:off x="4876800" y="4267201"/>
            <a:ext cx="6830096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thông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minh,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tài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trí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công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minh,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biết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bảo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vệ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lẽ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phải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 …</a:t>
            </a:r>
          </a:p>
        </p:txBody>
      </p:sp>
      <p:sp>
        <p:nvSpPr>
          <p:cNvPr id="6167" name="Text Box 29"/>
          <p:cNvSpPr txBox="1">
            <a:spLocks noChangeArrowheads="1"/>
          </p:cNvSpPr>
          <p:nvPr/>
        </p:nvSpPr>
        <p:spPr bwMode="auto">
          <a:xfrm>
            <a:off x="4876800" y="5410201"/>
            <a:ext cx="6830096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- </a:t>
            </a:r>
            <a:r>
              <a:rPr lang="en-US" altLang="en-US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tham</a:t>
            </a:r>
            <a:r>
              <a:rPr lang="en-US" altLang="en-US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lam,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dối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trá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gian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trá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xấu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xa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 vu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oan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cho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người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khác</a:t>
            </a:r>
            <a:r>
              <a:rPr lang="en-US" altLang="en-U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271137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64" grpId="0"/>
      <p:bldP spid="6165" grpId="0"/>
      <p:bldP spid="6166" grpId="0"/>
      <p:bldP spid="616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2"/>
          <p:cNvSpPr>
            <a:spLocks noChangeArrowheads="1"/>
          </p:cNvSpPr>
          <p:nvPr/>
        </p:nvSpPr>
        <p:spPr bwMode="auto">
          <a:xfrm>
            <a:off x="759854" y="709614"/>
            <a:ext cx="10586433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4000" b="1" u="sng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Đặt câu theo mẫu </a:t>
            </a:r>
            <a:r>
              <a:rPr lang="en-US" altLang="en-US" sz="4000" b="1" i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thế nào</a:t>
            </a:r>
            <a:r>
              <a:rPr lang="en-US" altLang="en-US" sz="40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để miêu tả:</a:t>
            </a:r>
          </a:p>
        </p:txBody>
      </p:sp>
      <p:sp>
        <p:nvSpPr>
          <p:cNvPr id="167950" name="Rectangle 14"/>
          <p:cNvSpPr>
            <a:spLocks noChangeArrowheads="1"/>
          </p:cNvSpPr>
          <p:nvPr/>
        </p:nvSpPr>
        <p:spPr bwMode="auto">
          <a:xfrm>
            <a:off x="1797374" y="1817689"/>
            <a:ext cx="836328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Bác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en-US" altLang="en-US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7951" name="Rectangle 15"/>
          <p:cNvSpPr>
            <a:spLocks noChangeArrowheads="1"/>
          </p:cNvSpPr>
          <p:nvPr/>
        </p:nvSpPr>
        <p:spPr bwMode="auto">
          <a:xfrm>
            <a:off x="1661062" y="2747964"/>
            <a:ext cx="1037470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3600" dirty="0">
                <a:latin typeface="Arial" panose="020B0604020202020204" pitchFamily="34" charset="0"/>
              </a:rPr>
              <a:t> 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vườn</a:t>
            </a:r>
            <a:endParaRPr lang="en-US" altLang="en-US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7952" name="Rectangle 16"/>
          <p:cNvSpPr>
            <a:spLocks noChangeArrowheads="1"/>
          </p:cNvSpPr>
          <p:nvPr/>
        </p:nvSpPr>
        <p:spPr bwMode="auto">
          <a:xfrm>
            <a:off x="1797374" y="3816818"/>
            <a:ext cx="857501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Buổi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altLang="en-US" sz="40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endParaRPr lang="en-US" altLang="en-US" sz="40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828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679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679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679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679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521</Words>
  <Application>Microsoft Office PowerPoint</Application>
  <PresentationFormat>Widescreen</PresentationFormat>
  <Paragraphs>66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Calibri</vt:lpstr>
      <vt:lpstr>Calibri Light</vt:lpstr>
      <vt:lpstr>HP-005</vt:lpstr>
      <vt:lpstr>Times</vt:lpstr>
      <vt:lpstr>Times New Roman</vt:lpstr>
      <vt:lpstr>Verdana</vt:lpstr>
      <vt:lpstr>Office Theme</vt:lpstr>
      <vt:lpstr>PowerPoint Presentation</vt:lpstr>
      <vt:lpstr>PowerPoint Presentation</vt:lpstr>
      <vt:lpstr>Bài 1: Hãy tìm những từ ngữ thích hợp để nói về đặc điểm của nhân vật trong các bài tập đọc mới học.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14</cp:revision>
  <dcterms:created xsi:type="dcterms:W3CDTF">2022-01-04T06:39:21Z</dcterms:created>
  <dcterms:modified xsi:type="dcterms:W3CDTF">2022-01-08T15:05:36Z</dcterms:modified>
</cp:coreProperties>
</file>